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0"/>
  </p:notesMasterIdLst>
  <p:sldIdLst>
    <p:sldId id="256" r:id="rId2"/>
    <p:sldId id="257" r:id="rId3"/>
    <p:sldId id="262" r:id="rId4"/>
    <p:sldId id="258" r:id="rId5"/>
    <p:sldId id="259" r:id="rId6"/>
    <p:sldId id="260" r:id="rId7"/>
    <p:sldId id="261"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82939" autoAdjust="0"/>
  </p:normalViewPr>
  <p:slideViewPr>
    <p:cSldViewPr snapToGrid="0">
      <p:cViewPr varScale="1">
        <p:scale>
          <a:sx n="72" d="100"/>
          <a:sy n="72" d="100"/>
        </p:scale>
        <p:origin x="110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C4696A-F3CB-4838-8612-36B6C2D02A27}" type="datetimeFigureOut">
              <a:rPr lang="en-GB" smtClean="0"/>
              <a:t>27/03/2024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DE314E-AEE6-4F48-AE49-D2EC86AB5C2E}" type="slidenum">
              <a:rPr lang="en-GB" smtClean="0"/>
              <a:t>‹#›</a:t>
            </a:fld>
            <a:endParaRPr lang="en-GB"/>
          </a:p>
        </p:txBody>
      </p:sp>
    </p:spTree>
    <p:extLst>
      <p:ext uri="{BB962C8B-B14F-4D97-AF65-F5344CB8AC3E}">
        <p14:creationId xmlns:p14="http://schemas.microsoft.com/office/powerpoint/2010/main" val="156774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FDE314E-AEE6-4F48-AE49-D2EC86AB5C2E}" type="slidenum">
              <a:rPr lang="en-GB" smtClean="0"/>
              <a:t>2</a:t>
            </a:fld>
            <a:endParaRPr lang="en-GB"/>
          </a:p>
        </p:txBody>
      </p:sp>
    </p:spTree>
    <p:extLst>
      <p:ext uri="{BB962C8B-B14F-4D97-AF65-F5344CB8AC3E}">
        <p14:creationId xmlns:p14="http://schemas.microsoft.com/office/powerpoint/2010/main" val="4212872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FDE314E-AEE6-4F48-AE49-D2EC86AB5C2E}" type="slidenum">
              <a:rPr lang="en-GB" smtClean="0"/>
              <a:t>5</a:t>
            </a:fld>
            <a:endParaRPr lang="en-GB"/>
          </a:p>
        </p:txBody>
      </p:sp>
    </p:spTree>
    <p:extLst>
      <p:ext uri="{BB962C8B-B14F-4D97-AF65-F5344CB8AC3E}">
        <p14:creationId xmlns:p14="http://schemas.microsoft.com/office/powerpoint/2010/main" val="4285390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FDE314E-AEE6-4F48-AE49-D2EC86AB5C2E}" type="slidenum">
              <a:rPr lang="en-GB" smtClean="0"/>
              <a:t>6</a:t>
            </a:fld>
            <a:endParaRPr lang="en-GB"/>
          </a:p>
        </p:txBody>
      </p:sp>
    </p:spTree>
    <p:extLst>
      <p:ext uri="{BB962C8B-B14F-4D97-AF65-F5344CB8AC3E}">
        <p14:creationId xmlns:p14="http://schemas.microsoft.com/office/powerpoint/2010/main" val="887171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got to let them have fun and also to think of how to support them. Nice to be experts and be able to tell them what to do. It is something that we would like to do again maybe with our class or other classes.”</a:t>
            </a:r>
            <a:endParaRPr lang="en-GB" dirty="0"/>
          </a:p>
        </p:txBody>
      </p:sp>
      <p:sp>
        <p:nvSpPr>
          <p:cNvPr id="4" name="Slide Number Placeholder 3"/>
          <p:cNvSpPr>
            <a:spLocks noGrp="1"/>
          </p:cNvSpPr>
          <p:nvPr>
            <p:ph type="sldNum" sz="quarter" idx="5"/>
          </p:nvPr>
        </p:nvSpPr>
        <p:spPr/>
        <p:txBody>
          <a:bodyPr/>
          <a:lstStyle/>
          <a:p>
            <a:fld id="{8FDE314E-AEE6-4F48-AE49-D2EC86AB5C2E}" type="slidenum">
              <a:rPr lang="en-GB" smtClean="0"/>
              <a:t>7</a:t>
            </a:fld>
            <a:endParaRPr lang="en-GB"/>
          </a:p>
        </p:txBody>
      </p:sp>
    </p:spTree>
    <p:extLst>
      <p:ext uri="{BB962C8B-B14F-4D97-AF65-F5344CB8AC3E}">
        <p14:creationId xmlns:p14="http://schemas.microsoft.com/office/powerpoint/2010/main" val="480242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3/27/2024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3/27/2024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3/27/2024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dirty="0"/>
              <a:t>3/27/2024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A61015F-7CC6-4D0A-9D87-873EA4C304CC}" type="datetimeFigureOut">
              <a:rPr lang="en-US" dirty="0"/>
              <a:t>3/27/2024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dirty="0"/>
              <a:t>3/27/2024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3/27/2024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3/27/2024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3/27/2024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5C68B11-C5A8-448C-8CE9-B1A273C79CFC}" type="datetimeFigureOut">
              <a:rPr lang="en-US" dirty="0"/>
              <a:t>3/27/2024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3/27/2024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3/27/2024</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 Id="rId9"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3E9D4-A403-444C-BE24-C9186E09D4E5}"/>
              </a:ext>
            </a:extLst>
          </p:cNvPr>
          <p:cNvSpPr>
            <a:spLocks noGrp="1"/>
          </p:cNvSpPr>
          <p:nvPr>
            <p:ph type="ctrTitle"/>
          </p:nvPr>
        </p:nvSpPr>
        <p:spPr/>
        <p:txBody>
          <a:bodyPr/>
          <a:lstStyle/>
          <a:p>
            <a:r>
              <a:rPr lang="en-GB" dirty="0"/>
              <a:t>Pattern Block Maths Project</a:t>
            </a:r>
          </a:p>
        </p:txBody>
      </p:sp>
      <p:sp>
        <p:nvSpPr>
          <p:cNvPr id="3" name="Subtitle 2">
            <a:extLst>
              <a:ext uri="{FF2B5EF4-FFF2-40B4-BE49-F238E27FC236}">
                <a16:creationId xmlns:a16="http://schemas.microsoft.com/office/drawing/2014/main" id="{5BB9D828-7209-48CC-9B5A-F78C6AD3AB89}"/>
              </a:ext>
            </a:extLst>
          </p:cNvPr>
          <p:cNvSpPr>
            <a:spLocks noGrp="1"/>
          </p:cNvSpPr>
          <p:nvPr>
            <p:ph type="subTitle" idx="1"/>
          </p:nvPr>
        </p:nvSpPr>
        <p:spPr/>
        <p:txBody>
          <a:bodyPr/>
          <a:lstStyle/>
          <a:p>
            <a:r>
              <a:rPr lang="en-GB" dirty="0"/>
              <a:t>Year 4 Castle Primary School</a:t>
            </a:r>
          </a:p>
        </p:txBody>
      </p:sp>
    </p:spTree>
    <p:extLst>
      <p:ext uri="{BB962C8B-B14F-4D97-AF65-F5344CB8AC3E}">
        <p14:creationId xmlns:p14="http://schemas.microsoft.com/office/powerpoint/2010/main" val="1208274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E3322-09DC-4400-BE8D-5DAED2910ECB}"/>
              </a:ext>
            </a:extLst>
          </p:cNvPr>
          <p:cNvSpPr>
            <a:spLocks noGrp="1"/>
          </p:cNvSpPr>
          <p:nvPr>
            <p:ph type="title"/>
          </p:nvPr>
        </p:nvSpPr>
        <p:spPr/>
        <p:txBody>
          <a:bodyPr/>
          <a:lstStyle/>
          <a:p>
            <a:r>
              <a:rPr lang="en-GB" dirty="0"/>
              <a:t>Project Workshop</a:t>
            </a:r>
          </a:p>
        </p:txBody>
      </p:sp>
      <p:pic>
        <p:nvPicPr>
          <p:cNvPr id="6" name="Picture 5">
            <a:extLst>
              <a:ext uri="{FF2B5EF4-FFF2-40B4-BE49-F238E27FC236}">
                <a16:creationId xmlns:a16="http://schemas.microsoft.com/office/drawing/2014/main" id="{2A28B016-B811-444D-A2CC-6A0CD070EB71}"/>
              </a:ext>
            </a:extLst>
          </p:cNvPr>
          <p:cNvPicPr>
            <a:picLocks noChangeAspect="1"/>
          </p:cNvPicPr>
          <p:nvPr/>
        </p:nvPicPr>
        <p:blipFill>
          <a:blip r:embed="rId3"/>
          <a:stretch>
            <a:fillRect/>
          </a:stretch>
        </p:blipFill>
        <p:spPr>
          <a:xfrm>
            <a:off x="928291" y="3866802"/>
            <a:ext cx="3816675" cy="2862506"/>
          </a:xfrm>
          <a:prstGeom prst="rect">
            <a:avLst/>
          </a:prstGeom>
        </p:spPr>
      </p:pic>
      <p:pic>
        <p:nvPicPr>
          <p:cNvPr id="10" name="Picture 9">
            <a:extLst>
              <a:ext uri="{FF2B5EF4-FFF2-40B4-BE49-F238E27FC236}">
                <a16:creationId xmlns:a16="http://schemas.microsoft.com/office/drawing/2014/main" id="{B19BB369-C8C8-4B77-AD68-174260B5F9F2}"/>
              </a:ext>
            </a:extLst>
          </p:cNvPr>
          <p:cNvPicPr>
            <a:picLocks noChangeAspect="1"/>
          </p:cNvPicPr>
          <p:nvPr/>
        </p:nvPicPr>
        <p:blipFill>
          <a:blip r:embed="rId4"/>
          <a:stretch>
            <a:fillRect/>
          </a:stretch>
        </p:blipFill>
        <p:spPr>
          <a:xfrm>
            <a:off x="4125516" y="1865149"/>
            <a:ext cx="3816675" cy="2862506"/>
          </a:xfrm>
          <a:prstGeom prst="rect">
            <a:avLst/>
          </a:prstGeom>
        </p:spPr>
      </p:pic>
      <p:pic>
        <p:nvPicPr>
          <p:cNvPr id="12" name="Picture 11">
            <a:extLst>
              <a:ext uri="{FF2B5EF4-FFF2-40B4-BE49-F238E27FC236}">
                <a16:creationId xmlns:a16="http://schemas.microsoft.com/office/drawing/2014/main" id="{6CB6EFA5-B8B3-4892-BF79-D441517252E3}"/>
              </a:ext>
            </a:extLst>
          </p:cNvPr>
          <p:cNvPicPr>
            <a:picLocks noChangeAspect="1"/>
          </p:cNvPicPr>
          <p:nvPr/>
        </p:nvPicPr>
        <p:blipFill>
          <a:blip r:embed="rId5"/>
          <a:stretch>
            <a:fillRect/>
          </a:stretch>
        </p:blipFill>
        <p:spPr>
          <a:xfrm>
            <a:off x="7508484" y="3866802"/>
            <a:ext cx="3816675" cy="2862506"/>
          </a:xfrm>
          <a:prstGeom prst="rect">
            <a:avLst/>
          </a:prstGeom>
        </p:spPr>
      </p:pic>
      <p:pic>
        <p:nvPicPr>
          <p:cNvPr id="14" name="Picture 13">
            <a:extLst>
              <a:ext uri="{FF2B5EF4-FFF2-40B4-BE49-F238E27FC236}">
                <a16:creationId xmlns:a16="http://schemas.microsoft.com/office/drawing/2014/main" id="{92580E42-2FE2-4801-949C-FB442F8837B1}"/>
              </a:ext>
            </a:extLst>
          </p:cNvPr>
          <p:cNvPicPr>
            <a:picLocks noChangeAspect="1"/>
          </p:cNvPicPr>
          <p:nvPr/>
        </p:nvPicPr>
        <p:blipFill>
          <a:blip r:embed="rId6"/>
          <a:stretch>
            <a:fillRect/>
          </a:stretch>
        </p:blipFill>
        <p:spPr>
          <a:xfrm>
            <a:off x="7460307" y="122189"/>
            <a:ext cx="3816675" cy="2862506"/>
          </a:xfrm>
          <a:prstGeom prst="rect">
            <a:avLst/>
          </a:prstGeom>
        </p:spPr>
      </p:pic>
      <p:sp>
        <p:nvSpPr>
          <p:cNvPr id="7" name="Speech Bubble: Oval 6">
            <a:extLst>
              <a:ext uri="{FF2B5EF4-FFF2-40B4-BE49-F238E27FC236}">
                <a16:creationId xmlns:a16="http://schemas.microsoft.com/office/drawing/2014/main" id="{9BB16A37-5FFE-482E-9CBB-E9D3F75E8D0D}"/>
              </a:ext>
            </a:extLst>
          </p:cNvPr>
          <p:cNvSpPr/>
          <p:nvPr/>
        </p:nvSpPr>
        <p:spPr>
          <a:xfrm>
            <a:off x="94422" y="2226009"/>
            <a:ext cx="4864963" cy="1499616"/>
          </a:xfrm>
          <a:prstGeom prst="wedgeEllipseCallout">
            <a:avLst>
              <a:gd name="adj1" fmla="val 40135"/>
              <a:gd name="adj2" fmla="val 127089"/>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“It was fun to do something different and get out of the class for a bit.” - Jacob</a:t>
            </a:r>
          </a:p>
        </p:txBody>
      </p:sp>
    </p:spTree>
    <p:extLst>
      <p:ext uri="{BB962C8B-B14F-4D97-AF65-F5344CB8AC3E}">
        <p14:creationId xmlns:p14="http://schemas.microsoft.com/office/powerpoint/2010/main" val="2978248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94F2D-4DB6-4E39-B029-55A3A32A661D}"/>
              </a:ext>
            </a:extLst>
          </p:cNvPr>
          <p:cNvSpPr>
            <a:spLocks noGrp="1"/>
          </p:cNvSpPr>
          <p:nvPr>
            <p:ph type="title"/>
          </p:nvPr>
        </p:nvSpPr>
        <p:spPr/>
        <p:txBody>
          <a:bodyPr/>
          <a:lstStyle/>
          <a:p>
            <a:r>
              <a:rPr lang="en-GB" dirty="0"/>
              <a:t>We decided to talk as a class about shape before the lesson</a:t>
            </a:r>
          </a:p>
        </p:txBody>
      </p:sp>
      <p:pic>
        <p:nvPicPr>
          <p:cNvPr id="4" name="Picture 3">
            <a:extLst>
              <a:ext uri="{FF2B5EF4-FFF2-40B4-BE49-F238E27FC236}">
                <a16:creationId xmlns:a16="http://schemas.microsoft.com/office/drawing/2014/main" id="{8CDFAE83-752C-41F2-AF90-80F3B7DE9408}"/>
              </a:ext>
            </a:extLst>
          </p:cNvPr>
          <p:cNvPicPr>
            <a:picLocks noChangeAspect="1"/>
          </p:cNvPicPr>
          <p:nvPr/>
        </p:nvPicPr>
        <p:blipFill>
          <a:blip r:embed="rId2"/>
          <a:stretch>
            <a:fillRect/>
          </a:stretch>
        </p:blipFill>
        <p:spPr>
          <a:xfrm>
            <a:off x="2989879" y="2084832"/>
            <a:ext cx="5788570" cy="4350472"/>
          </a:xfrm>
          <a:prstGeom prst="rect">
            <a:avLst/>
          </a:prstGeom>
        </p:spPr>
      </p:pic>
    </p:spTree>
    <p:extLst>
      <p:ext uri="{BB962C8B-B14F-4D97-AF65-F5344CB8AC3E}">
        <p14:creationId xmlns:p14="http://schemas.microsoft.com/office/powerpoint/2010/main" val="3926757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5373A-D54A-4430-B8E7-88F0C69DACE7}"/>
              </a:ext>
            </a:extLst>
          </p:cNvPr>
          <p:cNvSpPr>
            <a:spLocks noGrp="1"/>
          </p:cNvSpPr>
          <p:nvPr>
            <p:ph type="title"/>
          </p:nvPr>
        </p:nvSpPr>
        <p:spPr/>
        <p:txBody>
          <a:bodyPr/>
          <a:lstStyle/>
          <a:p>
            <a:r>
              <a:rPr lang="en-GB" dirty="0"/>
              <a:t>Planning our lesson</a:t>
            </a:r>
          </a:p>
        </p:txBody>
      </p:sp>
      <p:pic>
        <p:nvPicPr>
          <p:cNvPr id="4" name="Picture 3">
            <a:extLst>
              <a:ext uri="{FF2B5EF4-FFF2-40B4-BE49-F238E27FC236}">
                <a16:creationId xmlns:a16="http://schemas.microsoft.com/office/drawing/2014/main" id="{BB5C37A0-231D-49E9-BC03-5E837293689D}"/>
              </a:ext>
            </a:extLst>
          </p:cNvPr>
          <p:cNvPicPr>
            <a:picLocks noChangeAspect="1"/>
          </p:cNvPicPr>
          <p:nvPr/>
        </p:nvPicPr>
        <p:blipFill>
          <a:blip r:embed="rId2"/>
          <a:stretch>
            <a:fillRect/>
          </a:stretch>
        </p:blipFill>
        <p:spPr>
          <a:xfrm rot="348501">
            <a:off x="5548543" y="1202046"/>
            <a:ext cx="6261975" cy="5238704"/>
          </a:xfrm>
          <a:prstGeom prst="rect">
            <a:avLst/>
          </a:prstGeom>
        </p:spPr>
      </p:pic>
    </p:spTree>
    <p:extLst>
      <p:ext uri="{BB962C8B-B14F-4D97-AF65-F5344CB8AC3E}">
        <p14:creationId xmlns:p14="http://schemas.microsoft.com/office/powerpoint/2010/main" val="317596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8AF04-8013-4ABF-BC78-E23910F077A9}"/>
              </a:ext>
            </a:extLst>
          </p:cNvPr>
          <p:cNvSpPr>
            <a:spLocks noGrp="1"/>
          </p:cNvSpPr>
          <p:nvPr>
            <p:ph type="title"/>
          </p:nvPr>
        </p:nvSpPr>
        <p:spPr/>
        <p:txBody>
          <a:bodyPr/>
          <a:lstStyle/>
          <a:p>
            <a:r>
              <a:rPr lang="en-GB" dirty="0"/>
              <a:t>The class Exploring the Shapes</a:t>
            </a:r>
          </a:p>
        </p:txBody>
      </p:sp>
      <p:pic>
        <p:nvPicPr>
          <p:cNvPr id="4" name="Picture 3">
            <a:extLst>
              <a:ext uri="{FF2B5EF4-FFF2-40B4-BE49-F238E27FC236}">
                <a16:creationId xmlns:a16="http://schemas.microsoft.com/office/drawing/2014/main" id="{AC023C60-EDDF-4331-B8FA-7EFA1C92071C}"/>
              </a:ext>
            </a:extLst>
          </p:cNvPr>
          <p:cNvPicPr>
            <a:picLocks noChangeAspect="1"/>
          </p:cNvPicPr>
          <p:nvPr/>
        </p:nvPicPr>
        <p:blipFill>
          <a:blip r:embed="rId3"/>
          <a:stretch>
            <a:fillRect/>
          </a:stretch>
        </p:blipFill>
        <p:spPr>
          <a:xfrm>
            <a:off x="9267859" y="4706330"/>
            <a:ext cx="2543452" cy="1907589"/>
          </a:xfrm>
          <a:prstGeom prst="rect">
            <a:avLst/>
          </a:prstGeom>
        </p:spPr>
      </p:pic>
      <p:pic>
        <p:nvPicPr>
          <p:cNvPr id="8" name="Picture 7">
            <a:extLst>
              <a:ext uri="{FF2B5EF4-FFF2-40B4-BE49-F238E27FC236}">
                <a16:creationId xmlns:a16="http://schemas.microsoft.com/office/drawing/2014/main" id="{22088A35-E005-4D79-9E89-2E1FBBC4DF53}"/>
              </a:ext>
            </a:extLst>
          </p:cNvPr>
          <p:cNvPicPr>
            <a:picLocks noChangeAspect="1"/>
          </p:cNvPicPr>
          <p:nvPr/>
        </p:nvPicPr>
        <p:blipFill>
          <a:blip r:embed="rId4"/>
          <a:stretch>
            <a:fillRect/>
          </a:stretch>
        </p:blipFill>
        <p:spPr>
          <a:xfrm rot="10800000">
            <a:off x="1148420" y="3571749"/>
            <a:ext cx="3014461" cy="2260846"/>
          </a:xfrm>
          <a:prstGeom prst="rect">
            <a:avLst/>
          </a:prstGeom>
        </p:spPr>
      </p:pic>
      <p:pic>
        <p:nvPicPr>
          <p:cNvPr id="10" name="Picture 9">
            <a:extLst>
              <a:ext uri="{FF2B5EF4-FFF2-40B4-BE49-F238E27FC236}">
                <a16:creationId xmlns:a16="http://schemas.microsoft.com/office/drawing/2014/main" id="{F5BE0B08-B027-4BBD-974F-1362CBD7EAD3}"/>
              </a:ext>
            </a:extLst>
          </p:cNvPr>
          <p:cNvPicPr>
            <a:picLocks noChangeAspect="1"/>
          </p:cNvPicPr>
          <p:nvPr/>
        </p:nvPicPr>
        <p:blipFill>
          <a:blip r:embed="rId5"/>
          <a:stretch>
            <a:fillRect/>
          </a:stretch>
        </p:blipFill>
        <p:spPr>
          <a:xfrm>
            <a:off x="8796850" y="1881574"/>
            <a:ext cx="3014461" cy="2260846"/>
          </a:xfrm>
          <a:prstGeom prst="rect">
            <a:avLst/>
          </a:prstGeom>
        </p:spPr>
      </p:pic>
      <p:pic>
        <p:nvPicPr>
          <p:cNvPr id="12" name="Picture 11">
            <a:extLst>
              <a:ext uri="{FF2B5EF4-FFF2-40B4-BE49-F238E27FC236}">
                <a16:creationId xmlns:a16="http://schemas.microsoft.com/office/drawing/2014/main" id="{C1A7FE9B-515C-442B-9DE9-E272789D6BC9}"/>
              </a:ext>
            </a:extLst>
          </p:cNvPr>
          <p:cNvPicPr>
            <a:picLocks noChangeAspect="1"/>
          </p:cNvPicPr>
          <p:nvPr/>
        </p:nvPicPr>
        <p:blipFill>
          <a:blip r:embed="rId6"/>
          <a:stretch>
            <a:fillRect/>
          </a:stretch>
        </p:blipFill>
        <p:spPr>
          <a:xfrm>
            <a:off x="7142291" y="3972529"/>
            <a:ext cx="2543452" cy="1907589"/>
          </a:xfrm>
          <a:prstGeom prst="rect">
            <a:avLst/>
          </a:prstGeom>
        </p:spPr>
      </p:pic>
      <p:pic>
        <p:nvPicPr>
          <p:cNvPr id="14" name="Picture 13">
            <a:extLst>
              <a:ext uri="{FF2B5EF4-FFF2-40B4-BE49-F238E27FC236}">
                <a16:creationId xmlns:a16="http://schemas.microsoft.com/office/drawing/2014/main" id="{6FA23EB2-07A7-4931-A8AA-16CE481386DB}"/>
              </a:ext>
            </a:extLst>
          </p:cNvPr>
          <p:cNvPicPr>
            <a:picLocks noChangeAspect="1"/>
          </p:cNvPicPr>
          <p:nvPr/>
        </p:nvPicPr>
        <p:blipFill>
          <a:blip r:embed="rId7"/>
          <a:stretch>
            <a:fillRect/>
          </a:stretch>
        </p:blipFill>
        <p:spPr>
          <a:xfrm>
            <a:off x="4713061" y="2298577"/>
            <a:ext cx="3014461" cy="2260846"/>
          </a:xfrm>
          <a:prstGeom prst="rect">
            <a:avLst/>
          </a:prstGeom>
        </p:spPr>
      </p:pic>
      <p:pic>
        <p:nvPicPr>
          <p:cNvPr id="16" name="Picture 15">
            <a:extLst>
              <a:ext uri="{FF2B5EF4-FFF2-40B4-BE49-F238E27FC236}">
                <a16:creationId xmlns:a16="http://schemas.microsoft.com/office/drawing/2014/main" id="{0479DB75-C9DB-4FD6-9BD6-75E72140656B}"/>
              </a:ext>
            </a:extLst>
          </p:cNvPr>
          <p:cNvPicPr>
            <a:picLocks noChangeAspect="1"/>
          </p:cNvPicPr>
          <p:nvPr/>
        </p:nvPicPr>
        <p:blipFill>
          <a:blip r:embed="rId8"/>
          <a:stretch>
            <a:fillRect/>
          </a:stretch>
        </p:blipFill>
        <p:spPr>
          <a:xfrm>
            <a:off x="3273988" y="4345678"/>
            <a:ext cx="3014461" cy="2260846"/>
          </a:xfrm>
          <a:prstGeom prst="rect">
            <a:avLst/>
          </a:prstGeom>
        </p:spPr>
      </p:pic>
      <p:pic>
        <p:nvPicPr>
          <p:cNvPr id="6" name="Picture 5">
            <a:extLst>
              <a:ext uri="{FF2B5EF4-FFF2-40B4-BE49-F238E27FC236}">
                <a16:creationId xmlns:a16="http://schemas.microsoft.com/office/drawing/2014/main" id="{13F1E29B-81FC-48F4-A9F0-C5217503BAFC}"/>
              </a:ext>
            </a:extLst>
          </p:cNvPr>
          <p:cNvPicPr>
            <a:picLocks noChangeAspect="1"/>
          </p:cNvPicPr>
          <p:nvPr/>
        </p:nvPicPr>
        <p:blipFill>
          <a:blip r:embed="rId9"/>
          <a:stretch>
            <a:fillRect/>
          </a:stretch>
        </p:blipFill>
        <p:spPr>
          <a:xfrm>
            <a:off x="416355" y="1881574"/>
            <a:ext cx="3014461" cy="2260846"/>
          </a:xfrm>
          <a:prstGeom prst="rect">
            <a:avLst/>
          </a:prstGeom>
        </p:spPr>
      </p:pic>
      <p:sp>
        <p:nvSpPr>
          <p:cNvPr id="11" name="Speech Bubble: Oval 10">
            <a:extLst>
              <a:ext uri="{FF2B5EF4-FFF2-40B4-BE49-F238E27FC236}">
                <a16:creationId xmlns:a16="http://schemas.microsoft.com/office/drawing/2014/main" id="{972E2ABC-09C0-474A-8D84-2FF3308AF20E}"/>
              </a:ext>
            </a:extLst>
          </p:cNvPr>
          <p:cNvSpPr/>
          <p:nvPr/>
        </p:nvSpPr>
        <p:spPr>
          <a:xfrm>
            <a:off x="4162881" y="5280309"/>
            <a:ext cx="4864963" cy="1499616"/>
          </a:xfrm>
          <a:prstGeom prst="wedgeEllipseCallout">
            <a:avLst>
              <a:gd name="adj1" fmla="val 4074"/>
              <a:gd name="adj2" fmla="val -116104"/>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“We put the class into groups and they were allowed to play. They created all different designs.” - </a:t>
            </a:r>
            <a:r>
              <a:rPr lang="en-GB" dirty="0" err="1"/>
              <a:t>Wiktor</a:t>
            </a:r>
            <a:endParaRPr lang="en-GB" dirty="0"/>
          </a:p>
        </p:txBody>
      </p:sp>
    </p:spTree>
    <p:extLst>
      <p:ext uri="{BB962C8B-B14F-4D97-AF65-F5344CB8AC3E}">
        <p14:creationId xmlns:p14="http://schemas.microsoft.com/office/powerpoint/2010/main" val="1638243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359C4-7BA2-4113-8165-9C2F37F52E57}"/>
              </a:ext>
            </a:extLst>
          </p:cNvPr>
          <p:cNvSpPr>
            <a:spLocks noGrp="1"/>
          </p:cNvSpPr>
          <p:nvPr>
            <p:ph type="title"/>
          </p:nvPr>
        </p:nvSpPr>
        <p:spPr/>
        <p:txBody>
          <a:bodyPr/>
          <a:lstStyle/>
          <a:p>
            <a:r>
              <a:rPr lang="en-GB" dirty="0"/>
              <a:t>Introducing the star template</a:t>
            </a:r>
          </a:p>
        </p:txBody>
      </p:sp>
      <p:pic>
        <p:nvPicPr>
          <p:cNvPr id="7" name="Picture 6">
            <a:extLst>
              <a:ext uri="{FF2B5EF4-FFF2-40B4-BE49-F238E27FC236}">
                <a16:creationId xmlns:a16="http://schemas.microsoft.com/office/drawing/2014/main" id="{480027C7-F2FA-4A31-AD20-EB0901EDB136}"/>
              </a:ext>
            </a:extLst>
          </p:cNvPr>
          <p:cNvPicPr>
            <a:picLocks noChangeAspect="1"/>
          </p:cNvPicPr>
          <p:nvPr/>
        </p:nvPicPr>
        <p:blipFill>
          <a:blip r:embed="rId3"/>
          <a:stretch>
            <a:fillRect/>
          </a:stretch>
        </p:blipFill>
        <p:spPr>
          <a:xfrm>
            <a:off x="8698275" y="4425359"/>
            <a:ext cx="3075618" cy="2306714"/>
          </a:xfrm>
          <a:prstGeom prst="rect">
            <a:avLst/>
          </a:prstGeom>
        </p:spPr>
      </p:pic>
      <p:pic>
        <p:nvPicPr>
          <p:cNvPr id="8" name="Picture 7">
            <a:extLst>
              <a:ext uri="{FF2B5EF4-FFF2-40B4-BE49-F238E27FC236}">
                <a16:creationId xmlns:a16="http://schemas.microsoft.com/office/drawing/2014/main" id="{2631097A-911E-420D-8CEB-72E6B0E8FFC5}"/>
              </a:ext>
            </a:extLst>
          </p:cNvPr>
          <p:cNvPicPr>
            <a:picLocks noChangeAspect="1"/>
          </p:cNvPicPr>
          <p:nvPr/>
        </p:nvPicPr>
        <p:blipFill>
          <a:blip r:embed="rId4"/>
          <a:stretch>
            <a:fillRect/>
          </a:stretch>
        </p:blipFill>
        <p:spPr>
          <a:xfrm>
            <a:off x="3095545" y="1765852"/>
            <a:ext cx="3075618" cy="2306714"/>
          </a:xfrm>
          <a:prstGeom prst="rect">
            <a:avLst/>
          </a:prstGeom>
        </p:spPr>
      </p:pic>
      <p:pic>
        <p:nvPicPr>
          <p:cNvPr id="4" name="Picture 3">
            <a:extLst>
              <a:ext uri="{FF2B5EF4-FFF2-40B4-BE49-F238E27FC236}">
                <a16:creationId xmlns:a16="http://schemas.microsoft.com/office/drawing/2014/main" id="{6E703865-D792-46A5-9473-14E180D35E4D}"/>
              </a:ext>
            </a:extLst>
          </p:cNvPr>
          <p:cNvPicPr>
            <a:picLocks noChangeAspect="1"/>
          </p:cNvPicPr>
          <p:nvPr/>
        </p:nvPicPr>
        <p:blipFill>
          <a:blip r:embed="rId5"/>
          <a:stretch>
            <a:fillRect/>
          </a:stretch>
        </p:blipFill>
        <p:spPr>
          <a:xfrm rot="5400000">
            <a:off x="-58825" y="2850314"/>
            <a:ext cx="3993224" cy="2994918"/>
          </a:xfrm>
          <a:prstGeom prst="rect">
            <a:avLst/>
          </a:prstGeom>
        </p:spPr>
      </p:pic>
      <p:pic>
        <p:nvPicPr>
          <p:cNvPr id="5" name="Picture 4">
            <a:extLst>
              <a:ext uri="{FF2B5EF4-FFF2-40B4-BE49-F238E27FC236}">
                <a16:creationId xmlns:a16="http://schemas.microsoft.com/office/drawing/2014/main" id="{732C8BFC-CC44-4406-A017-CE7A1343C90D}"/>
              </a:ext>
            </a:extLst>
          </p:cNvPr>
          <p:cNvPicPr>
            <a:picLocks noChangeAspect="1"/>
          </p:cNvPicPr>
          <p:nvPr/>
        </p:nvPicPr>
        <p:blipFill>
          <a:blip r:embed="rId6"/>
          <a:stretch>
            <a:fillRect/>
          </a:stretch>
        </p:blipFill>
        <p:spPr>
          <a:xfrm>
            <a:off x="5060271" y="3610934"/>
            <a:ext cx="3075618" cy="2306714"/>
          </a:xfrm>
          <a:prstGeom prst="rect">
            <a:avLst/>
          </a:prstGeom>
        </p:spPr>
      </p:pic>
      <p:pic>
        <p:nvPicPr>
          <p:cNvPr id="6" name="Picture 5">
            <a:extLst>
              <a:ext uri="{FF2B5EF4-FFF2-40B4-BE49-F238E27FC236}">
                <a16:creationId xmlns:a16="http://schemas.microsoft.com/office/drawing/2014/main" id="{DD473CEB-613F-4DF3-B0F3-D364BFFAF028}"/>
              </a:ext>
            </a:extLst>
          </p:cNvPr>
          <p:cNvPicPr>
            <a:picLocks noChangeAspect="1"/>
          </p:cNvPicPr>
          <p:nvPr/>
        </p:nvPicPr>
        <p:blipFill>
          <a:blip r:embed="rId7"/>
          <a:stretch>
            <a:fillRect/>
          </a:stretch>
        </p:blipFill>
        <p:spPr>
          <a:xfrm rot="16200000">
            <a:off x="6944469" y="2150304"/>
            <a:ext cx="3075618" cy="2306714"/>
          </a:xfrm>
          <a:prstGeom prst="rect">
            <a:avLst/>
          </a:prstGeom>
        </p:spPr>
      </p:pic>
      <p:sp>
        <p:nvSpPr>
          <p:cNvPr id="9" name="Speech Bubble: Oval 8">
            <a:extLst>
              <a:ext uri="{FF2B5EF4-FFF2-40B4-BE49-F238E27FC236}">
                <a16:creationId xmlns:a16="http://schemas.microsoft.com/office/drawing/2014/main" id="{845E98F8-E617-41FA-B035-D352FE3653B8}"/>
              </a:ext>
            </a:extLst>
          </p:cNvPr>
          <p:cNvSpPr/>
          <p:nvPr/>
        </p:nvSpPr>
        <p:spPr>
          <a:xfrm>
            <a:off x="2065403" y="5286467"/>
            <a:ext cx="4864963" cy="1499616"/>
          </a:xfrm>
          <a:prstGeom prst="wedgeEllipseCallout">
            <a:avLst>
              <a:gd name="adj1" fmla="val -33518"/>
              <a:gd name="adj2" fmla="val -112559"/>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“I put the shapes together and talked about not making gaps, showing the class the star design.” - Maddie</a:t>
            </a:r>
          </a:p>
        </p:txBody>
      </p:sp>
    </p:spTree>
    <p:extLst>
      <p:ext uri="{BB962C8B-B14F-4D97-AF65-F5344CB8AC3E}">
        <p14:creationId xmlns:p14="http://schemas.microsoft.com/office/powerpoint/2010/main" val="768283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DDC89-EDD9-4C0C-B429-D0A5F0FCF9F9}"/>
              </a:ext>
            </a:extLst>
          </p:cNvPr>
          <p:cNvSpPr>
            <a:spLocks noGrp="1"/>
          </p:cNvSpPr>
          <p:nvPr>
            <p:ph type="title"/>
          </p:nvPr>
        </p:nvSpPr>
        <p:spPr/>
        <p:txBody>
          <a:bodyPr/>
          <a:lstStyle/>
          <a:p>
            <a:r>
              <a:rPr lang="en-GB" dirty="0"/>
              <a:t>Examples we shared</a:t>
            </a:r>
          </a:p>
        </p:txBody>
      </p:sp>
      <p:pic>
        <p:nvPicPr>
          <p:cNvPr id="12" name="Picture 11">
            <a:extLst>
              <a:ext uri="{FF2B5EF4-FFF2-40B4-BE49-F238E27FC236}">
                <a16:creationId xmlns:a16="http://schemas.microsoft.com/office/drawing/2014/main" id="{D824954F-2889-4ED7-9A69-1C3415951975}"/>
              </a:ext>
            </a:extLst>
          </p:cNvPr>
          <p:cNvPicPr>
            <a:picLocks noChangeAspect="1"/>
          </p:cNvPicPr>
          <p:nvPr/>
        </p:nvPicPr>
        <p:blipFill rotWithShape="1">
          <a:blip r:embed="rId3"/>
          <a:srcRect l="15131" t="9620" r="23212" b="6102"/>
          <a:stretch/>
        </p:blipFill>
        <p:spPr>
          <a:xfrm rot="7608669">
            <a:off x="4286026" y="2020112"/>
            <a:ext cx="3515884" cy="3604335"/>
          </a:xfrm>
          <a:prstGeom prst="rect">
            <a:avLst/>
          </a:prstGeom>
        </p:spPr>
      </p:pic>
      <p:sp>
        <p:nvSpPr>
          <p:cNvPr id="13" name="Speech Bubble: Oval 12">
            <a:extLst>
              <a:ext uri="{FF2B5EF4-FFF2-40B4-BE49-F238E27FC236}">
                <a16:creationId xmlns:a16="http://schemas.microsoft.com/office/drawing/2014/main" id="{647DE7A2-9C8B-4CAD-9FEC-AF3A7253CE39}"/>
              </a:ext>
            </a:extLst>
          </p:cNvPr>
          <p:cNvSpPr/>
          <p:nvPr/>
        </p:nvSpPr>
        <p:spPr>
          <a:xfrm>
            <a:off x="6255804" y="945827"/>
            <a:ext cx="4864963" cy="1499616"/>
          </a:xfrm>
          <a:prstGeom prst="wedgeEllipseCallout">
            <a:avLst>
              <a:gd name="adj1" fmla="val -38899"/>
              <a:gd name="adj2" fmla="val 86772"/>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“I choose this star because the pupil used different shapes and there were no gaps.”</a:t>
            </a:r>
          </a:p>
        </p:txBody>
      </p:sp>
      <p:sp>
        <p:nvSpPr>
          <p:cNvPr id="14" name="Speech Bubble: Oval 13">
            <a:extLst>
              <a:ext uri="{FF2B5EF4-FFF2-40B4-BE49-F238E27FC236}">
                <a16:creationId xmlns:a16="http://schemas.microsoft.com/office/drawing/2014/main" id="{29E6628B-297D-42E2-B55E-2F4E610C2546}"/>
              </a:ext>
            </a:extLst>
          </p:cNvPr>
          <p:cNvSpPr/>
          <p:nvPr/>
        </p:nvSpPr>
        <p:spPr>
          <a:xfrm>
            <a:off x="7327037" y="4329699"/>
            <a:ext cx="4864963" cy="1499616"/>
          </a:xfrm>
          <a:prstGeom prst="wedgeEllipseCallout">
            <a:avLst>
              <a:gd name="adj1" fmla="val -54045"/>
              <a:gd name="adj2" fmla="val -41691"/>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“I choose this star because it has a line of symmetry.”</a:t>
            </a:r>
          </a:p>
        </p:txBody>
      </p:sp>
      <p:sp>
        <p:nvSpPr>
          <p:cNvPr id="15" name="Speech Bubble: Oval 14">
            <a:extLst>
              <a:ext uri="{FF2B5EF4-FFF2-40B4-BE49-F238E27FC236}">
                <a16:creationId xmlns:a16="http://schemas.microsoft.com/office/drawing/2014/main" id="{7FFEAC34-EDA3-4039-A571-8B050FB14CAE}"/>
              </a:ext>
            </a:extLst>
          </p:cNvPr>
          <p:cNvSpPr/>
          <p:nvPr/>
        </p:nvSpPr>
        <p:spPr>
          <a:xfrm>
            <a:off x="36840" y="1724220"/>
            <a:ext cx="4864963" cy="1499616"/>
          </a:xfrm>
          <a:prstGeom prst="wedgeEllipseCallout">
            <a:avLst>
              <a:gd name="adj1" fmla="val 49970"/>
              <a:gd name="adj2" fmla="val 37044"/>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“I choose this star because…the pupil was being creative with the slimmer rhombus and we could talk about leaving gaps.”</a:t>
            </a:r>
          </a:p>
        </p:txBody>
      </p:sp>
    </p:spTree>
    <p:extLst>
      <p:ext uri="{BB962C8B-B14F-4D97-AF65-F5344CB8AC3E}">
        <p14:creationId xmlns:p14="http://schemas.microsoft.com/office/powerpoint/2010/main" val="3730923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190B0-CE6F-4051-8D0B-BABB51A4141B}"/>
              </a:ext>
            </a:extLst>
          </p:cNvPr>
          <p:cNvSpPr>
            <a:spLocks noGrp="1"/>
          </p:cNvSpPr>
          <p:nvPr>
            <p:ph type="title"/>
          </p:nvPr>
        </p:nvSpPr>
        <p:spPr/>
        <p:txBody>
          <a:bodyPr/>
          <a:lstStyle/>
          <a:p>
            <a:r>
              <a:rPr lang="en-US" dirty="0"/>
              <a:t>Final thoughts</a:t>
            </a:r>
            <a:endParaRPr lang="en-GB" dirty="0"/>
          </a:p>
        </p:txBody>
      </p:sp>
      <p:sp>
        <p:nvSpPr>
          <p:cNvPr id="3" name="Speech Bubble: Oval 2">
            <a:extLst>
              <a:ext uri="{FF2B5EF4-FFF2-40B4-BE49-F238E27FC236}">
                <a16:creationId xmlns:a16="http://schemas.microsoft.com/office/drawing/2014/main" id="{50F387A9-2817-4DB0-ADC1-CA29E1A00DD5}"/>
              </a:ext>
            </a:extLst>
          </p:cNvPr>
          <p:cNvSpPr/>
          <p:nvPr/>
        </p:nvSpPr>
        <p:spPr>
          <a:xfrm>
            <a:off x="2159108" y="2084832"/>
            <a:ext cx="7873783" cy="3869401"/>
          </a:xfrm>
          <a:prstGeom prst="wedgeEllipseCallout">
            <a:avLst>
              <a:gd name="adj1" fmla="val -37129"/>
              <a:gd name="adj2" fmla="val -61329"/>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a:t>“We got to let the class have fun and also think of how to support them, when they worked in groups.” </a:t>
            </a:r>
          </a:p>
          <a:p>
            <a:pPr algn="ctr"/>
            <a:endParaRPr lang="en-US" sz="2400" dirty="0"/>
          </a:p>
          <a:p>
            <a:pPr algn="ctr"/>
            <a:r>
              <a:rPr lang="en-US" sz="2400" dirty="0"/>
              <a:t>“It was nice to be experts and be able to tell them what to do.” </a:t>
            </a:r>
          </a:p>
          <a:p>
            <a:pPr algn="ctr"/>
            <a:endParaRPr lang="en-US" sz="2400" dirty="0"/>
          </a:p>
          <a:p>
            <a:pPr algn="ctr"/>
            <a:r>
              <a:rPr lang="en-US" sz="2400" dirty="0"/>
              <a:t>“It is something that we would like to do again maybe with our class or other classes.”</a:t>
            </a:r>
            <a:endParaRPr lang="en-GB" sz="2400" dirty="0"/>
          </a:p>
        </p:txBody>
      </p:sp>
    </p:spTree>
    <p:extLst>
      <p:ext uri="{BB962C8B-B14F-4D97-AF65-F5344CB8AC3E}">
        <p14:creationId xmlns:p14="http://schemas.microsoft.com/office/powerpoint/2010/main" val="20126124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67</TotalTime>
  <Words>272</Words>
  <Application>Microsoft Office PowerPoint</Application>
  <PresentationFormat>Widescreen</PresentationFormat>
  <Paragraphs>25</Paragraphs>
  <Slides>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Calibri</vt:lpstr>
      <vt:lpstr>Tw Cen MT</vt:lpstr>
      <vt:lpstr>Tw Cen MT Condensed</vt:lpstr>
      <vt:lpstr>Wingdings 3</vt:lpstr>
      <vt:lpstr>Integral</vt:lpstr>
      <vt:lpstr>Pattern Block Maths Project</vt:lpstr>
      <vt:lpstr>Project Workshop</vt:lpstr>
      <vt:lpstr>We decided to talk as a class about shape before the lesson</vt:lpstr>
      <vt:lpstr>Planning our lesson</vt:lpstr>
      <vt:lpstr>The class Exploring the Shapes</vt:lpstr>
      <vt:lpstr>Introducing the star template</vt:lpstr>
      <vt:lpstr>Examples we shared</vt:lpstr>
      <vt:lpstr>Final thoughts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Pattern Block Maths Project</dc:title>
  <dc:creator>Christopher Hanrahan</dc:creator>
  <cp:lastModifiedBy>Christopher Hanrahan</cp:lastModifiedBy>
  <cp:revision>8</cp:revision>
  <dcterms:created xsi:type="dcterms:W3CDTF">2024-03-20T21:44:29Z</dcterms:created>
  <dcterms:modified xsi:type="dcterms:W3CDTF">2024-03-27T08:36:37Z</dcterms:modified>
</cp:coreProperties>
</file>